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74" r:id="rId4"/>
    <p:sldId id="273" r:id="rId5"/>
    <p:sldId id="258" r:id="rId6"/>
    <p:sldId id="259" r:id="rId7"/>
    <p:sldId id="260" r:id="rId8"/>
    <p:sldId id="265" r:id="rId9"/>
    <p:sldId id="261" r:id="rId10"/>
    <p:sldId id="262" r:id="rId11"/>
    <p:sldId id="263" r:id="rId12"/>
    <p:sldId id="264" r:id="rId13"/>
    <p:sldId id="267" r:id="rId14"/>
    <p:sldId id="270" r:id="rId15"/>
    <p:sldId id="268" r:id="rId16"/>
    <p:sldId id="271" r:id="rId17"/>
    <p:sldId id="269" r:id="rId18"/>
    <p:sldId id="272" r:id="rId19"/>
    <p:sldId id="266" r:id="rId20"/>
  </p:sldIdLst>
  <p:sldSz cx="14630400" cy="8229600"/>
  <p:notesSz cx="8229600" cy="14630400"/>
  <p:embeddedFontLst>
    <p:embeddedFont>
      <p:font typeface="Overpass Light"/>
      <p:regular r:id="rId22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2C9166-2793-470A-9D7B-E48EC5135247}" v="3" dt="2024-11-01T19:31:20.6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26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3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02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04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76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33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39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53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45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40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86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19.jfif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santosbancarios.com.br/artigo/as-condutas-abusivas-e-o-assedio-moral-no-trabalho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imortaisdofutebol.com/2018/03/29/craque-imortal-roberto-dinamit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vgsilh.com/pt/image/659509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2274" y="655439"/>
            <a:ext cx="8279840" cy="29117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8350"/>
              </a:lnSpc>
              <a:buNone/>
            </a:pPr>
            <a:r>
              <a:rPr lang="en-US" sz="96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Cidadania e Direitos</a:t>
            </a:r>
            <a:endParaRPr lang="en-US" sz="9600" dirty="0"/>
          </a:p>
        </p:txBody>
      </p:sp>
      <p:sp>
        <p:nvSpPr>
          <p:cNvPr id="4" name="Text 1"/>
          <p:cNvSpPr/>
          <p:nvPr/>
        </p:nvSpPr>
        <p:spPr>
          <a:xfrm>
            <a:off x="472274" y="3574785"/>
            <a:ext cx="8350180" cy="24951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>
              <a:lnSpc>
                <a:spcPts val="3100"/>
              </a:lnSpc>
              <a:buNone/>
            </a:pPr>
            <a:r>
              <a:rPr lang="pt-BR" sz="19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Vamos falar sobre Cidadania e Direitos abordando os principais tipos de violência no trabalho, com foco no assédio e suas variações. Também iremos abordar a prevenção e como enfrentar essas situações dentro da ENSP.</a:t>
            </a:r>
          </a:p>
          <a:p>
            <a:pPr marL="0" indent="0" algn="just">
              <a:lnSpc>
                <a:spcPts val="3100"/>
              </a:lnSpc>
              <a:buNone/>
            </a:pPr>
            <a:r>
              <a:rPr lang="pt-BR" sz="19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base de consulta é a Cartilha de assédio lançada em 2022 pela FIOCRUZ e Cartilha de atendimento aos agentes públicos externos lançada pela ENSP em 2024.</a:t>
            </a:r>
            <a:endParaRPr lang="pt-BR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6096000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67" y="6517005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61502" y="6464736"/>
            <a:ext cx="2309574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3B4E4E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por Lisâneo Melo</a:t>
            </a:r>
            <a:endParaRPr lang="en-US" sz="2400" dirty="0"/>
          </a:p>
        </p:txBody>
      </p:sp>
      <p:pic>
        <p:nvPicPr>
          <p:cNvPr id="9" name="Imagem 8" descr="Uma imagem contendo texto, placar, camisa&#10;&#10;Descrição gerada automaticamente">
            <a:extLst>
              <a:ext uri="{FF2B5EF4-FFF2-40B4-BE49-F238E27FC236}">
                <a16:creationId xmlns:a16="http://schemas.microsoft.com/office/drawing/2014/main" id="{335318DE-B8F8-48B6-B699-D494CEBAD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3240" y="6849340"/>
            <a:ext cx="1225100" cy="1279776"/>
          </a:xfrm>
          <a:prstGeom prst="rect">
            <a:avLst/>
          </a:prstGeom>
        </p:spPr>
      </p:pic>
      <p:pic>
        <p:nvPicPr>
          <p:cNvPr id="13" name="Imagem 12" descr="Logotipo&#10;&#10;Descrição gerada automaticamente">
            <a:extLst>
              <a:ext uri="{FF2B5EF4-FFF2-40B4-BE49-F238E27FC236}">
                <a16:creationId xmlns:a16="http://schemas.microsoft.com/office/drawing/2014/main" id="{B579C572-4C5F-48DA-8117-1EEEC0B77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03" y="6772589"/>
            <a:ext cx="3291273" cy="1453329"/>
          </a:xfrm>
          <a:prstGeom prst="rect">
            <a:avLst/>
          </a:prstGeom>
        </p:spPr>
      </p:pic>
      <p:pic>
        <p:nvPicPr>
          <p:cNvPr id="15" name="Imagem 14" descr="Uma imagem contendo azul&#10;&#10;Descrição gerada automaticamente">
            <a:extLst>
              <a:ext uri="{FF2B5EF4-FFF2-40B4-BE49-F238E27FC236}">
                <a16:creationId xmlns:a16="http://schemas.microsoft.com/office/drawing/2014/main" id="{CA975890-018E-4346-9A5D-699E8D37E5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9832" y="6932015"/>
            <a:ext cx="3713630" cy="1114425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6080E14C-18D5-4B35-93EC-D271EEB965B7}"/>
              </a:ext>
            </a:extLst>
          </p:cNvPr>
          <p:cNvSpPr txBox="1"/>
          <p:nvPr/>
        </p:nvSpPr>
        <p:spPr>
          <a:xfrm>
            <a:off x="5131289" y="7072127"/>
            <a:ext cx="3225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SEINFRA</a:t>
            </a:r>
            <a:endParaRPr lang="pt-BR" sz="5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8031D9D-76ED-337E-F765-67AA5AD0297F}"/>
              </a:ext>
            </a:extLst>
          </p:cNvPr>
          <p:cNvSpPr txBox="1"/>
          <p:nvPr/>
        </p:nvSpPr>
        <p:spPr>
          <a:xfrm>
            <a:off x="8051007" y="7058136"/>
            <a:ext cx="1980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SEBIO</a:t>
            </a:r>
            <a:endParaRPr lang="pt-BR" sz="5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925" y="554075"/>
            <a:ext cx="8229721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Criando um Ambiente de Trabalho Saudável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632925" y="3017621"/>
            <a:ext cx="82297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Um ambiente de trabalho saudável exige diálogo aberto e transparente entre gestores e colaboradores.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32925" y="4372853"/>
            <a:ext cx="82297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100"/>
              </a:lnSpc>
              <a:buSzPct val="100000"/>
              <a:buChar char="•"/>
            </a:pPr>
            <a:r>
              <a:rPr lang="en-US" sz="19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responsabilidade dos gestores é fundamental para promover um ambiente de respeito e acolhimento.</a:t>
            </a:r>
            <a:endParaRPr lang="en-US" sz="1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28800"/>
            <a:ext cx="4572000" cy="4572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87797" y="741045"/>
            <a:ext cx="7741206" cy="1252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900"/>
              </a:lnSpc>
              <a:buNone/>
            </a:pPr>
            <a:r>
              <a:rPr lang="en-US" sz="39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Fluxo de Atendimento e Apoio às Vítimas</a:t>
            </a:r>
            <a:endParaRPr lang="en-US" sz="39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797" y="2294096"/>
            <a:ext cx="1002030" cy="160317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90341" y="2494478"/>
            <a:ext cx="2633424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Acolhimento Inicial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7490341" y="2927747"/>
            <a:ext cx="6438662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Fiocruz oferece diversas instâncias para acolhimento inicial, como a Ouvidoria, Cogepe, CST, Nust, Asfoc-SN, SGT/ENSP, ATEC e CAD.</a:t>
            </a:r>
            <a:endParaRPr lang="en-US" sz="15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797" y="3897273"/>
            <a:ext cx="1002030" cy="179558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90341" y="4097655"/>
            <a:ext cx="2505075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Denúncia Formal</a:t>
            </a:r>
            <a:endParaRPr lang="en-US" sz="1950" dirty="0"/>
          </a:p>
        </p:txBody>
      </p:sp>
      <p:sp>
        <p:nvSpPr>
          <p:cNvPr id="9" name="Text 4"/>
          <p:cNvSpPr/>
          <p:nvPr/>
        </p:nvSpPr>
        <p:spPr>
          <a:xfrm>
            <a:off x="7490341" y="4530923"/>
            <a:ext cx="6438662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 denúncia pode ser formalizada na Plataforma Integrada de Ouvidoria e Acesso à Informação – Fala.Br, garantindo o sigilo e proteção da identidade do denunciante.</a:t>
            </a:r>
            <a:endParaRPr lang="en-US" sz="155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797" y="5692854"/>
            <a:ext cx="1002030" cy="179558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90341" y="5893237"/>
            <a:ext cx="4280892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19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Apuração e Acompanhamento</a:t>
            </a:r>
            <a:endParaRPr lang="en-US" sz="1950" dirty="0"/>
          </a:p>
        </p:txBody>
      </p:sp>
      <p:sp>
        <p:nvSpPr>
          <p:cNvPr id="12" name="Text 6"/>
          <p:cNvSpPr/>
          <p:nvPr/>
        </p:nvSpPr>
        <p:spPr>
          <a:xfrm>
            <a:off x="7490341" y="6326505"/>
            <a:ext cx="6438662" cy="9615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Após a análise preliminar, a denúncia é encaminhada para apuração pela Comissão de Ética ou Corregedoria, com medidas de proteção e acompanhamento contínuo das vítimas.</a:t>
            </a:r>
            <a:endParaRPr lang="en-US" sz="15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3118" y="1290431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7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Conclusões</a:t>
            </a:r>
            <a:endParaRPr lang="en-US" sz="7200" dirty="0"/>
          </a:p>
        </p:txBody>
      </p:sp>
      <p:sp>
        <p:nvSpPr>
          <p:cNvPr id="4" name="Text 1"/>
          <p:cNvSpPr/>
          <p:nvPr/>
        </p:nvSpPr>
        <p:spPr>
          <a:xfrm>
            <a:off x="673118" y="3300076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Um ambiente de trabalho inclusivo é fundamental para a saúde e bem-estar de todos. A Fiocruz e a Ensp se compromete com a diversidade e a equidade em todas as suas ações.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673117" y="4967115"/>
            <a:ext cx="741592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pt-BR" sz="19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É preciso agir para construir um ambiente de trabalho mais justo e respeitoso. A informação é um caminho para a prevenção e o enfrentamento da violência no trabalho.</a:t>
            </a:r>
            <a:endParaRPr lang="pt-BR" sz="1900" dirty="0"/>
          </a:p>
        </p:txBody>
      </p:sp>
      <p:pic>
        <p:nvPicPr>
          <p:cNvPr id="7" name="Imagem 6" descr="Uma imagem contendo no interior, segurando, homem, frente&#10;&#10;Descrição gerada automaticamente">
            <a:extLst>
              <a:ext uri="{FF2B5EF4-FFF2-40B4-BE49-F238E27FC236}">
                <a16:creationId xmlns:a16="http://schemas.microsoft.com/office/drawing/2014/main" id="{A7358E0F-5E89-4CED-B144-B37AA32E4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868" y="0"/>
            <a:ext cx="6233532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8196" y="468630"/>
            <a:ext cx="1311113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Bônus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: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Blindar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o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seu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CPF.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www.gov.br/empresas-e-negocios/pt-br/redesim</a:t>
            </a:r>
            <a:endParaRPr lang="en-US" sz="32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A76F8677-8CBA-4A14-8D58-CA246E6207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44" r="1094" b="4444"/>
          <a:stretch/>
        </p:blipFill>
        <p:spPr>
          <a:xfrm>
            <a:off x="297180" y="2011680"/>
            <a:ext cx="13933170" cy="6126480"/>
          </a:xfrm>
          <a:prstGeom prst="rect">
            <a:avLst/>
          </a:prstGeom>
        </p:spPr>
      </p:pic>
      <p:sp>
        <p:nvSpPr>
          <p:cNvPr id="10" name="Seta: para a Esquerda 9">
            <a:extLst>
              <a:ext uri="{FF2B5EF4-FFF2-40B4-BE49-F238E27FC236}">
                <a16:creationId xmlns:a16="http://schemas.microsoft.com/office/drawing/2014/main" id="{A0B43806-083D-4050-8E35-BD31DF8DC001}"/>
              </a:ext>
            </a:extLst>
          </p:cNvPr>
          <p:cNvSpPr/>
          <p:nvPr/>
        </p:nvSpPr>
        <p:spPr>
          <a:xfrm>
            <a:off x="11300314" y="6933363"/>
            <a:ext cx="1963510" cy="522514"/>
          </a:xfrm>
          <a:prstGeom prst="leftArrow">
            <a:avLst>
              <a:gd name="adj1" fmla="val 50000"/>
              <a:gd name="adj2" fmla="val 10961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749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8196" y="468630"/>
            <a:ext cx="1311113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Bônus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: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Blindar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o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seu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CPF.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www.gov.br/empresas-e-negocios/pt-br/redesim</a:t>
            </a:r>
            <a:endParaRPr lang="en-US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4C7CA63-27CA-4C0C-9CB2-0E2057719A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3" t="11781" r="1280" b="4685"/>
          <a:stretch/>
        </p:blipFill>
        <p:spPr>
          <a:xfrm>
            <a:off x="165254" y="2093204"/>
            <a:ext cx="14354978" cy="5905042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16769167-E4AF-40B7-964E-E6786FDA9760}"/>
              </a:ext>
            </a:extLst>
          </p:cNvPr>
          <p:cNvSpPr/>
          <p:nvPr/>
        </p:nvSpPr>
        <p:spPr>
          <a:xfrm>
            <a:off x="110168" y="2721166"/>
            <a:ext cx="7348251" cy="19279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Baixo 6">
            <a:extLst>
              <a:ext uri="{FF2B5EF4-FFF2-40B4-BE49-F238E27FC236}">
                <a16:creationId xmlns:a16="http://schemas.microsoft.com/office/drawing/2014/main" id="{CC92529F-7114-48D3-B5F3-6C72414CD74B}"/>
              </a:ext>
            </a:extLst>
          </p:cNvPr>
          <p:cNvSpPr/>
          <p:nvPr/>
        </p:nvSpPr>
        <p:spPr>
          <a:xfrm>
            <a:off x="10488058" y="2809301"/>
            <a:ext cx="649995" cy="1507658"/>
          </a:xfrm>
          <a:prstGeom prst="downArrow">
            <a:avLst>
              <a:gd name="adj1" fmla="val 50000"/>
              <a:gd name="adj2" fmla="val 90678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7676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8196" y="468630"/>
            <a:ext cx="1311113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Bônus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: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Blindar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o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seu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CPF.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www.gov.br/empresas-e-negocios/pt-br/redesim</a:t>
            </a:r>
            <a:endParaRPr lang="en-US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38A9A56-2D74-45F6-9A88-CEE471C8A6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83" r="937" b="6667"/>
          <a:stretch/>
        </p:blipFill>
        <p:spPr>
          <a:xfrm>
            <a:off x="217170" y="2125980"/>
            <a:ext cx="14321790" cy="5817870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BE7ABAE-7EF9-4441-A271-E22C50464BAC}"/>
              </a:ext>
            </a:extLst>
          </p:cNvPr>
          <p:cNvSpPr/>
          <p:nvPr/>
        </p:nvSpPr>
        <p:spPr>
          <a:xfrm>
            <a:off x="9590048" y="3957090"/>
            <a:ext cx="1037063" cy="1115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350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8196" y="468630"/>
            <a:ext cx="1311113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Bônus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: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Blindar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o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seu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CPF.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www.gov.br/empresas-e-negocios/pt-br/redesim</a:t>
            </a:r>
            <a:endParaRPr lang="en-US" sz="3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32EF707-2979-4F08-871D-E8BBC32EA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" t="19784" r="28734" b="21273"/>
          <a:stretch/>
        </p:blipFill>
        <p:spPr>
          <a:xfrm>
            <a:off x="446049" y="2207941"/>
            <a:ext cx="13816361" cy="5553029"/>
          </a:xfrm>
          <a:prstGeom prst="rect">
            <a:avLst/>
          </a:prstGeom>
        </p:spPr>
      </p:pic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930E466D-81C9-471B-8836-D343534B8F6F}"/>
              </a:ext>
            </a:extLst>
          </p:cNvPr>
          <p:cNvSpPr/>
          <p:nvPr/>
        </p:nvSpPr>
        <p:spPr>
          <a:xfrm>
            <a:off x="4618161" y="5838093"/>
            <a:ext cx="1963510" cy="522514"/>
          </a:xfrm>
          <a:prstGeom prst="leftArrow">
            <a:avLst>
              <a:gd name="adj1" fmla="val 50000"/>
              <a:gd name="adj2" fmla="val 109615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123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8196" y="468630"/>
            <a:ext cx="1311113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Bônus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: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Blindar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o </a:t>
            </a:r>
            <a:r>
              <a:rPr lang="en-US" sz="88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seu</a:t>
            </a:r>
            <a:r>
              <a:rPr lang="en-US" sz="88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CPF.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en-US" sz="3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www.gov.br/empresas-e-negocios/pt-br/redesim</a:t>
            </a:r>
            <a:endParaRPr lang="en-US" sz="3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DBE29A4-C4AF-4987-90DD-313F2C132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8" t="12942" r="1305" b="8425"/>
          <a:stretch/>
        </p:blipFill>
        <p:spPr>
          <a:xfrm>
            <a:off x="140677" y="1917812"/>
            <a:ext cx="14349046" cy="6184801"/>
          </a:xfrm>
          <a:prstGeom prst="rect">
            <a:avLst/>
          </a:prstGeom>
        </p:spPr>
      </p:pic>
      <p:sp>
        <p:nvSpPr>
          <p:cNvPr id="2" name="Seta: para a Esquerda 1">
            <a:extLst>
              <a:ext uri="{FF2B5EF4-FFF2-40B4-BE49-F238E27FC236}">
                <a16:creationId xmlns:a16="http://schemas.microsoft.com/office/drawing/2014/main" id="{D85E7560-AFCE-4DDC-88ED-F9C2ACEDA1BA}"/>
              </a:ext>
            </a:extLst>
          </p:cNvPr>
          <p:cNvSpPr/>
          <p:nvPr/>
        </p:nvSpPr>
        <p:spPr>
          <a:xfrm>
            <a:off x="1494351" y="3702607"/>
            <a:ext cx="3278615" cy="672029"/>
          </a:xfrm>
          <a:prstGeom prst="leftArrow">
            <a:avLst>
              <a:gd name="adj1" fmla="val 50000"/>
              <a:gd name="adj2" fmla="val 142848"/>
            </a:avLst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2650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no interior, segurando, homem, frente&#10;&#10;Descrição gerada automaticamente">
            <a:extLst>
              <a:ext uri="{FF2B5EF4-FFF2-40B4-BE49-F238E27FC236}">
                <a16:creationId xmlns:a16="http://schemas.microsoft.com/office/drawing/2014/main" id="{11171574-4E2D-40C9-AD78-E8289994D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4474" y="0"/>
            <a:ext cx="7415926" cy="8229600"/>
          </a:xfrm>
          <a:prstGeom prst="rect">
            <a:avLst/>
          </a:prstGeom>
        </p:spPr>
      </p:pic>
      <p:pic>
        <p:nvPicPr>
          <p:cNvPr id="2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78852652-E109-4862-A5E9-1C278BC86D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6124" y="1324098"/>
            <a:ext cx="5564459" cy="601695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62232" y="426207"/>
            <a:ext cx="7577436" cy="897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7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Pelo</a:t>
            </a:r>
            <a:r>
              <a:rPr lang="en-US" sz="7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que </a:t>
            </a:r>
            <a:r>
              <a:rPr lang="en-US" sz="7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você</a:t>
            </a:r>
            <a:r>
              <a:rPr lang="en-US" sz="7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7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luta</a:t>
            </a:r>
            <a:r>
              <a:rPr lang="en-US" sz="7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?</a:t>
            </a:r>
          </a:p>
          <a:p>
            <a:pPr marL="0" indent="0">
              <a:lnSpc>
                <a:spcPts val="6050"/>
              </a:lnSpc>
              <a:buNone/>
            </a:pPr>
            <a:endParaRPr lang="en-US" sz="4850" b="1" dirty="0">
              <a:solidFill>
                <a:srgbClr val="233939"/>
              </a:solidFill>
              <a:latin typeface="Syne Bold" pitchFamily="34" charset="0"/>
              <a:ea typeface="Syne Bold" pitchFamily="34" charset="-122"/>
              <a:cs typeface="Syne Bold" pitchFamily="34" charset="-120"/>
            </a:endParaRPr>
          </a:p>
          <a:p>
            <a:pPr marL="0" indent="0">
              <a:lnSpc>
                <a:spcPts val="6050"/>
              </a:lnSpc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0227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864037" y="875153"/>
            <a:ext cx="4678119" cy="8978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72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Obrigado</a:t>
            </a:r>
            <a:r>
              <a:rPr lang="en-US" sz="7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!</a:t>
            </a:r>
          </a:p>
          <a:p>
            <a:pPr marL="0" indent="0">
              <a:lnSpc>
                <a:spcPts val="6050"/>
              </a:lnSpc>
              <a:buNone/>
            </a:pPr>
            <a:endParaRPr lang="en-US" sz="4850" b="1" dirty="0">
              <a:solidFill>
                <a:srgbClr val="233939"/>
              </a:solidFill>
              <a:latin typeface="Syne Bold" pitchFamily="34" charset="0"/>
              <a:ea typeface="Syne Bold" pitchFamily="34" charset="-122"/>
              <a:cs typeface="Syne Bold" pitchFamily="34" charset="-120"/>
            </a:endParaRPr>
          </a:p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ATEC e SEINFRA</a:t>
            </a:r>
          </a:p>
          <a:p>
            <a:pPr marL="0" indent="0">
              <a:lnSpc>
                <a:spcPts val="6050"/>
              </a:lnSpc>
              <a:buNone/>
            </a:pPr>
            <a:endParaRPr lang="en-US" sz="4850" b="1" dirty="0">
              <a:solidFill>
                <a:srgbClr val="233939"/>
              </a:solidFill>
              <a:latin typeface="Syne Bold" pitchFamily="34" charset="0"/>
              <a:ea typeface="Syne Bold" pitchFamily="34" charset="-122"/>
            </a:endParaRPr>
          </a:p>
          <a:p>
            <a:pPr marL="0" indent="0">
              <a:lnSpc>
                <a:spcPts val="6050"/>
              </a:lnSpc>
              <a:buNone/>
            </a:pPr>
            <a:r>
              <a:rPr lang="en-US" sz="4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Lisâneo Melo</a:t>
            </a:r>
          </a:p>
          <a:p>
            <a:pPr marL="0" indent="0">
              <a:lnSpc>
                <a:spcPts val="6050"/>
              </a:lnSpc>
              <a:buNone/>
            </a:pPr>
            <a:r>
              <a:rPr lang="en-US" sz="40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Marivaldo</a:t>
            </a:r>
            <a:r>
              <a:rPr lang="en-US" sz="4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 Vitorino</a:t>
            </a:r>
          </a:p>
          <a:p>
            <a:pPr marL="0" indent="0">
              <a:lnSpc>
                <a:spcPts val="6050"/>
              </a:lnSpc>
              <a:buNone/>
            </a:pPr>
            <a:r>
              <a:rPr lang="en-US" sz="40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Gláucia</a:t>
            </a:r>
            <a:r>
              <a:rPr lang="en-US" sz="4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 da Silva</a:t>
            </a:r>
          </a:p>
          <a:p>
            <a:pPr marL="0" indent="0">
              <a:lnSpc>
                <a:spcPts val="6050"/>
              </a:lnSpc>
              <a:buNone/>
            </a:pPr>
            <a:r>
              <a:rPr lang="en-US" sz="4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Michelle </a:t>
            </a:r>
            <a:r>
              <a:rPr lang="en-US" sz="40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</a:rPr>
              <a:t>Jaccoud</a:t>
            </a:r>
            <a:endParaRPr lang="en-US" sz="4000" dirty="0"/>
          </a:p>
        </p:txBody>
      </p:sp>
      <p:pic>
        <p:nvPicPr>
          <p:cNvPr id="7" name="Imagem 6" descr="Uma imagem contendo no interior, segurando, homem, frente&#10;&#10;Descrição gerada automaticamente">
            <a:extLst>
              <a:ext uri="{FF2B5EF4-FFF2-40B4-BE49-F238E27FC236}">
                <a16:creationId xmlns:a16="http://schemas.microsoft.com/office/drawing/2014/main" id="{11171574-4E2D-40C9-AD78-E8289994D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474" y="0"/>
            <a:ext cx="7415926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80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53627" y="939441"/>
            <a:ext cx="8792308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66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Quem</a:t>
            </a:r>
            <a:r>
              <a:rPr lang="en-US" sz="66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sou?</a:t>
            </a:r>
          </a:p>
          <a:p>
            <a:pPr marL="0" indent="0">
              <a:lnSpc>
                <a:spcPts val="6050"/>
              </a:lnSpc>
              <a:buNone/>
            </a:pPr>
            <a:endParaRPr lang="en-US" sz="6600" b="1" dirty="0">
              <a:solidFill>
                <a:srgbClr val="233939"/>
              </a:solidFill>
              <a:latin typeface="Syne Bold" pitchFamily="34" charset="0"/>
              <a:ea typeface="Syne Bold" pitchFamily="34" charset="-122"/>
            </a:endParaRPr>
          </a:p>
          <a:p>
            <a:pPr marL="0" indent="0">
              <a:lnSpc>
                <a:spcPts val="6050"/>
              </a:lnSpc>
              <a:buNone/>
            </a:pP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Syne Bold" pitchFamily="34" charset="0"/>
                <a:ea typeface="Syne Bold" pitchFamily="34" charset="-122"/>
              </a:rPr>
              <a:t>Lisâneo M. M. Melo</a:t>
            </a:r>
            <a:endParaRPr lang="en-US" sz="6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Espaço Reservado para Texto 2">
            <a:extLst>
              <a:ext uri="{FF2B5EF4-FFF2-40B4-BE49-F238E27FC236}">
                <a16:creationId xmlns:a16="http://schemas.microsoft.com/office/drawing/2014/main" id="{3A0F3B7D-FD35-40F5-A1AC-1552E882AE67}"/>
              </a:ext>
            </a:extLst>
          </p:cNvPr>
          <p:cNvSpPr txBox="1">
            <a:spLocks/>
          </p:cNvSpPr>
          <p:nvPr/>
        </p:nvSpPr>
        <p:spPr>
          <a:xfrm>
            <a:off x="753627" y="2552281"/>
            <a:ext cx="10068448" cy="4893548"/>
          </a:xfrm>
          <a:prstGeom prst="rect">
            <a:avLst/>
          </a:prstGeom>
        </p:spPr>
        <p:txBody>
          <a:bodyPr tIns="457200" rtlCol="0">
            <a:normAutofit fontScale="70000" lnSpcReduction="20000"/>
          </a:bodyPr>
          <a:lstStyle>
            <a:defPPr>
              <a:defRPr lang="pt-BR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/>
          </a:p>
          <a:p>
            <a:r>
              <a:rPr lang="pt-BR" dirty="0"/>
              <a:t>Graduado em Direito(2006)</a:t>
            </a:r>
          </a:p>
          <a:p>
            <a:r>
              <a:rPr lang="pt-BR" dirty="0"/>
              <a:t>Advogado(2007)</a:t>
            </a:r>
          </a:p>
          <a:p>
            <a:r>
              <a:rPr lang="pt-BR" dirty="0"/>
              <a:t>Especialista em Direito Público(2010)</a:t>
            </a:r>
          </a:p>
          <a:p>
            <a:r>
              <a:rPr lang="pt-BR" dirty="0"/>
              <a:t>Professor na Especialização UNIRIO(2011-2014)</a:t>
            </a:r>
          </a:p>
          <a:p>
            <a:r>
              <a:rPr lang="pt-BR" dirty="0"/>
              <a:t>Analista de Gestão em Saúde(2012)</a:t>
            </a:r>
          </a:p>
          <a:p>
            <a:r>
              <a:rPr lang="pt-BR" dirty="0"/>
              <a:t>Especialista em Gestão de C&amp;T em Saúde(2014)</a:t>
            </a:r>
          </a:p>
          <a:p>
            <a:r>
              <a:rPr lang="pt-BR" dirty="0"/>
              <a:t>Nasce a Sofia Melo(2015)</a:t>
            </a:r>
          </a:p>
          <a:p>
            <a:r>
              <a:rPr lang="pt-BR" dirty="0"/>
              <a:t>Professor na Especialização UFF(2017-2020)</a:t>
            </a:r>
          </a:p>
          <a:p>
            <a:r>
              <a:rPr lang="pt-BR" dirty="0"/>
              <a:t>Nasce o Fidel Melo(2018)</a:t>
            </a:r>
          </a:p>
          <a:p>
            <a:r>
              <a:rPr lang="pt-BR" dirty="0"/>
              <a:t>Mestrado em Direito(2018)</a:t>
            </a:r>
          </a:p>
          <a:p>
            <a:r>
              <a:rPr lang="pt-BR" dirty="0"/>
              <a:t>Responsável pela Assessoria Técnica- ATEC(2019)</a:t>
            </a:r>
          </a:p>
          <a:p>
            <a:r>
              <a:rPr lang="pt-BR" dirty="0"/>
              <a:t>Doutorando em Ciências Jurídicas(2025)</a:t>
            </a:r>
          </a:p>
          <a:p>
            <a:pPr marL="0" indent="0">
              <a:buFont typeface="Arial" pitchFamily="34" charset="0"/>
              <a:buNone/>
            </a:pPr>
            <a:endParaRPr lang="pt-B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054663" y="1112790"/>
            <a:ext cx="6963875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66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Quem</a:t>
            </a:r>
            <a:r>
              <a:rPr lang="en-US" sz="66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66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são</a:t>
            </a:r>
            <a:r>
              <a:rPr lang="en-US" sz="66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66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vocês</a:t>
            </a:r>
            <a:r>
              <a:rPr lang="en-US" sz="66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?</a:t>
            </a:r>
            <a:endParaRPr lang="en-US" sz="6600" dirty="0"/>
          </a:p>
        </p:txBody>
      </p:sp>
      <p:sp>
        <p:nvSpPr>
          <p:cNvPr id="4" name="Text 1"/>
          <p:cNvSpPr/>
          <p:nvPr/>
        </p:nvSpPr>
        <p:spPr>
          <a:xfrm>
            <a:off x="5843238" y="3232415"/>
            <a:ext cx="8636437" cy="3309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3200" dirty="0">
              <a:latin typeface="Overpass Bold"/>
            </a:endParaRPr>
          </a:p>
        </p:txBody>
      </p:sp>
      <p:pic>
        <p:nvPicPr>
          <p:cNvPr id="9" name="Imagem 8" descr="Prédio com janelas em cima&#10;&#10;Descrição gerada automaticamente">
            <a:extLst>
              <a:ext uri="{FF2B5EF4-FFF2-40B4-BE49-F238E27FC236}">
                <a16:creationId xmlns:a16="http://schemas.microsoft.com/office/drawing/2014/main" id="{614486DA-F784-413E-80EE-B0DA2120B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4" y="707155"/>
            <a:ext cx="6253233" cy="647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81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1254" y="0"/>
            <a:ext cx="5223892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7368" y="1982272"/>
            <a:ext cx="8792308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66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Constituição Federal</a:t>
            </a:r>
            <a:endParaRPr lang="en-US" sz="6600" dirty="0"/>
          </a:p>
        </p:txBody>
      </p:sp>
      <p:sp>
        <p:nvSpPr>
          <p:cNvPr id="4" name="Text 1"/>
          <p:cNvSpPr/>
          <p:nvPr/>
        </p:nvSpPr>
        <p:spPr>
          <a:xfrm>
            <a:off x="5687368" y="3232415"/>
            <a:ext cx="8792308" cy="3309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3200" dirty="0">
                <a:latin typeface="Overpass Bold"/>
              </a:rPr>
              <a:t>Art. 5º Todos são iguais perante a lei, sem distinção de qualquer natureza, garantindo-se aos brasileiros e aos estrangeiros residentes no País a inviolabilidade do direito à vida, à liberdade, à igualdade, à segurança e à propriedade, nos termos </a:t>
            </a:r>
            <a:r>
              <a:rPr lang="en-US" sz="3200" dirty="0" err="1">
                <a:latin typeface="Overpass Bold"/>
              </a:rPr>
              <a:t>seguintes</a:t>
            </a:r>
            <a:r>
              <a:rPr lang="en-US" sz="3200" dirty="0">
                <a:latin typeface="Overpass Bold"/>
              </a:rPr>
              <a:t>:</a:t>
            </a:r>
          </a:p>
          <a:p>
            <a:pPr marL="0" indent="0">
              <a:lnSpc>
                <a:spcPts val="3100"/>
              </a:lnSpc>
              <a:buNone/>
            </a:pPr>
            <a:endParaRPr lang="en-US" sz="3200" dirty="0">
              <a:latin typeface="Overpass Bold"/>
            </a:endParaRPr>
          </a:p>
          <a:p>
            <a:pPr marL="0" indent="0">
              <a:lnSpc>
                <a:spcPts val="3100"/>
              </a:lnSpc>
              <a:buNone/>
            </a:pPr>
            <a:r>
              <a:rPr lang="en-US" sz="3200" dirty="0">
                <a:latin typeface="Overpass Bold"/>
              </a:rPr>
              <a:t>São 78 </a:t>
            </a:r>
            <a:r>
              <a:rPr lang="en-US" sz="3200" dirty="0" err="1">
                <a:latin typeface="Overpass Bold"/>
              </a:rPr>
              <a:t>incisos</a:t>
            </a:r>
            <a:r>
              <a:rPr lang="en-US" sz="3200" dirty="0">
                <a:latin typeface="Overpas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465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58660" y="389030"/>
            <a:ext cx="13254020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Assédio Moral: Definição e Consequências</a:t>
            </a:r>
            <a:endParaRPr lang="en-US" sz="5400" dirty="0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257969D8-CF5C-4325-961E-A9EDF28C245B}"/>
              </a:ext>
            </a:extLst>
          </p:cNvPr>
          <p:cNvGrpSpPr/>
          <p:nvPr/>
        </p:nvGrpSpPr>
        <p:grpSpPr>
          <a:xfrm>
            <a:off x="346547" y="1547223"/>
            <a:ext cx="13937306" cy="3048945"/>
            <a:chOff x="291281" y="2590327"/>
            <a:chExt cx="13937306" cy="3048945"/>
          </a:xfrm>
        </p:grpSpPr>
        <p:grpSp>
          <p:nvGrpSpPr>
            <p:cNvPr id="6" name="Agrupar 5">
              <a:extLst>
                <a:ext uri="{FF2B5EF4-FFF2-40B4-BE49-F238E27FC236}">
                  <a16:creationId xmlns:a16="http://schemas.microsoft.com/office/drawing/2014/main" id="{D858BFBA-969E-43EE-8C66-26847304AAA7}"/>
                </a:ext>
              </a:extLst>
            </p:cNvPr>
            <p:cNvGrpSpPr/>
            <p:nvPr/>
          </p:nvGrpSpPr>
          <p:grpSpPr>
            <a:xfrm>
              <a:off x="401813" y="2590327"/>
              <a:ext cx="13042881" cy="3048945"/>
              <a:chOff x="853992" y="4256723"/>
              <a:chExt cx="13042881" cy="3048945"/>
            </a:xfrm>
          </p:grpSpPr>
          <p:sp>
            <p:nvSpPr>
              <p:cNvPr id="3" name="Text 1"/>
              <p:cNvSpPr/>
              <p:nvPr/>
            </p:nvSpPr>
            <p:spPr>
              <a:xfrm>
                <a:off x="864037" y="4256723"/>
                <a:ext cx="12902327" cy="395049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3100"/>
                  </a:lnSpc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100" dirty="0">
                    <a:solidFill>
                      <a:srgbClr val="3B4E4E"/>
                    </a:solidFill>
                    <a:latin typeface="Overpass Light" pitchFamily="34" charset="0"/>
                    <a:ea typeface="Overpass Light" pitchFamily="34" charset="-122"/>
                    <a:cs typeface="Overpass Light" pitchFamily="34" charset="-120"/>
                  </a:rPr>
                  <a:t>O assédio moral é uma conduta abusiva e repetitiva que desqualifica, humilha ou constrange o trabalhador.</a:t>
                </a:r>
                <a:endParaRPr lang="en-US" sz="2100" dirty="0"/>
              </a:p>
            </p:txBody>
          </p:sp>
          <p:sp>
            <p:nvSpPr>
              <p:cNvPr id="4" name="Text 2"/>
              <p:cNvSpPr/>
              <p:nvPr/>
            </p:nvSpPr>
            <p:spPr>
              <a:xfrm>
                <a:off x="864037" y="4738092"/>
                <a:ext cx="12902327" cy="395049"/>
              </a:xfrm>
              <a:prstGeom prst="rect">
                <a:avLst/>
              </a:prstGeom>
              <a:noFill/>
              <a:ln/>
            </p:spPr>
            <p:txBody>
              <a:bodyPr wrap="none" lIns="0" tIns="0" rIns="0" bIns="0" rtlCol="0" anchor="t"/>
              <a:lstStyle/>
              <a:p>
                <a:pPr marL="342900" indent="-342900" algn="l">
                  <a:lnSpc>
                    <a:spcPts val="3100"/>
                  </a:lnSpc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100" dirty="0">
                    <a:solidFill>
                      <a:srgbClr val="3B4E4E"/>
                    </a:solidFill>
                    <a:latin typeface="Overpass Light" pitchFamily="34" charset="0"/>
                    <a:ea typeface="Overpass Light" pitchFamily="34" charset="-122"/>
                    <a:cs typeface="Overpass Light" pitchFamily="34" charset="-120"/>
                  </a:rPr>
                  <a:t>Ele pode se manifestar de forma vertical, horizontal ou ascendente, afetando a dignidade e saúde mental da vítima.</a:t>
                </a:r>
                <a:endParaRPr lang="en-US" sz="2100" dirty="0"/>
              </a:p>
            </p:txBody>
          </p:sp>
          <p:sp>
            <p:nvSpPr>
              <p:cNvPr id="5" name="Text 3"/>
              <p:cNvSpPr/>
              <p:nvPr/>
            </p:nvSpPr>
            <p:spPr>
              <a:xfrm>
                <a:off x="853992" y="6515569"/>
                <a:ext cx="13042881" cy="790099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t"/>
              <a:lstStyle/>
              <a:p>
                <a:pPr marL="342900" indent="-342900" algn="l">
                  <a:lnSpc>
                    <a:spcPts val="3100"/>
                  </a:lnSpc>
                  <a:buSzPct val="100000"/>
                  <a:buFont typeface="Wingdings" panose="05000000000000000000" pitchFamily="2" charset="2"/>
                  <a:buChar char="Ø"/>
                </a:pPr>
                <a:r>
                  <a:rPr lang="en-US" sz="2100" dirty="0">
                    <a:solidFill>
                      <a:srgbClr val="3B4E4E"/>
                    </a:solidFill>
                    <a:latin typeface="Overpass Light" pitchFamily="34" charset="0"/>
                    <a:ea typeface="Overpass Light" pitchFamily="34" charset="-122"/>
                    <a:cs typeface="Overpass Light" pitchFamily="34" charset="-120"/>
                  </a:rPr>
                  <a:t>As consequências incluem problemas psicológicos e comportamentais para os trabalhadores, além de impactos negativos na organização.</a:t>
                </a:r>
                <a:endParaRPr lang="en-US" sz="2100" dirty="0"/>
              </a:p>
            </p:txBody>
          </p:sp>
        </p:grp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597A048F-B4D7-40A7-A0FD-308FF6D2D508}"/>
                </a:ext>
              </a:extLst>
            </p:cNvPr>
            <p:cNvSpPr txBox="1"/>
            <p:nvPr/>
          </p:nvSpPr>
          <p:spPr>
            <a:xfrm>
              <a:off x="291281" y="3950985"/>
              <a:ext cx="13836701" cy="471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ts val="3100"/>
                </a:lnSpc>
                <a:buFont typeface="Wingdings" panose="05000000000000000000" pitchFamily="2" charset="2"/>
                <a:buChar char="Ø"/>
              </a:pPr>
              <a:r>
                <a:rPr lang="pt-BR" sz="21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Assédio sexual inclui chantagem por favores sexuais ou intimidação sexual no ambiente de trabalho.</a:t>
              </a:r>
              <a:endParaRPr lang="pt-BR" sz="2100" dirty="0"/>
            </a:p>
          </p:txBody>
        </p:sp>
        <p:sp>
          <p:nvSpPr>
            <p:cNvPr id="9" name="Text 2">
              <a:extLst>
                <a:ext uri="{FF2B5EF4-FFF2-40B4-BE49-F238E27FC236}">
                  <a16:creationId xmlns:a16="http://schemas.microsoft.com/office/drawing/2014/main" id="{D3AD3C1D-23E8-4B80-A319-D4A7DBC5E90C}"/>
                </a:ext>
              </a:extLst>
            </p:cNvPr>
            <p:cNvSpPr/>
            <p:nvPr/>
          </p:nvSpPr>
          <p:spPr>
            <a:xfrm>
              <a:off x="411859" y="3509356"/>
              <a:ext cx="11887324" cy="56412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>
                <a:lnSpc>
                  <a:spcPts val="3100"/>
                </a:lnSpc>
                <a:buFont typeface="Wingdings" panose="05000000000000000000" pitchFamily="2" charset="2"/>
                <a:buChar char="Ø"/>
              </a:pPr>
              <a:r>
                <a:rPr lang="en-US" sz="21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Pode ser praticado por superiores ou colegas, afetando principalmente mulheres.</a:t>
              </a:r>
              <a:endParaRPr lang="en-US" sz="2100" dirty="0"/>
            </a:p>
          </p:txBody>
        </p:sp>
        <p:sp>
          <p:nvSpPr>
            <p:cNvPr id="10" name="Text 3">
              <a:extLst>
                <a:ext uri="{FF2B5EF4-FFF2-40B4-BE49-F238E27FC236}">
                  <a16:creationId xmlns:a16="http://schemas.microsoft.com/office/drawing/2014/main" id="{3584F117-FCB4-4F4C-95D6-D8FA10D07123}"/>
                </a:ext>
              </a:extLst>
            </p:cNvPr>
            <p:cNvSpPr/>
            <p:nvPr/>
          </p:nvSpPr>
          <p:spPr>
            <a:xfrm>
              <a:off x="401813" y="4389432"/>
              <a:ext cx="13826774" cy="48428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342900" indent="-342900">
                <a:lnSpc>
                  <a:spcPts val="3100"/>
                </a:lnSpc>
                <a:buFont typeface="Wingdings" panose="05000000000000000000" pitchFamily="2" charset="2"/>
                <a:buChar char="Ø"/>
              </a:pPr>
              <a:r>
                <a:rPr lang="en-US" sz="21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As vítimas podem sofrer com depressão, perda de autoestima e dificuldades em expor os abusos.</a:t>
              </a:r>
              <a:endParaRPr lang="en-US" sz="2100" dirty="0"/>
            </a:p>
          </p:txBody>
        </p:sp>
      </p:grpSp>
      <p:pic>
        <p:nvPicPr>
          <p:cNvPr id="12" name="Imagem 11" descr="Desenho de uma pessoa&#10;&#10;Descrição gerada automaticamente">
            <a:extLst>
              <a:ext uri="{FF2B5EF4-FFF2-40B4-BE49-F238E27FC236}">
                <a16:creationId xmlns:a16="http://schemas.microsoft.com/office/drawing/2014/main" id="{278F8F3C-6A85-48DB-B7EA-1DE90596DF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1814" y="4850437"/>
            <a:ext cx="13726168" cy="3009357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BF9B659-B07C-4747-8417-AB97B99E89F4}"/>
              </a:ext>
            </a:extLst>
          </p:cNvPr>
          <p:cNvSpPr txBox="1"/>
          <p:nvPr/>
        </p:nvSpPr>
        <p:spPr>
          <a:xfrm>
            <a:off x="401814" y="7628962"/>
            <a:ext cx="137261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s://santosbancarios.com.br/artigo/as-condutas-abusivas-e-o-assedio-moral-no-trabalho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/3.0/"/>
              </a:rPr>
              <a:t>CC BY-NC</a:t>
            </a:r>
            <a:endParaRPr lang="pt-BR" sz="9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3358" y="391284"/>
            <a:ext cx="13344332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54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Nem</a:t>
            </a: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54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todo</a:t>
            </a: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54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conflito</a:t>
            </a: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é </a:t>
            </a:r>
            <a:r>
              <a:rPr lang="en-US" sz="54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assédio</a:t>
            </a: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!</a:t>
            </a:r>
            <a:endParaRPr lang="en-US" sz="5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E465C4-F6A1-4695-905A-193FD5C90035}"/>
              </a:ext>
            </a:extLst>
          </p:cNvPr>
          <p:cNvSpPr txBox="1"/>
          <p:nvPr/>
        </p:nvSpPr>
        <p:spPr>
          <a:xfrm>
            <a:off x="643034" y="1324220"/>
            <a:ext cx="13344331" cy="2685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Overpass Bold"/>
                <a:ea typeface="Calibri" panose="020F0502020204030204" pitchFamily="34" charset="0"/>
                <a:cs typeface="Gotham"/>
              </a:rPr>
              <a:t>O conflito consiste no desentendimento entre duas ou mais pessoas acerca de um tema.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Overpass Bold"/>
                <a:ea typeface="Calibri" panose="020F0502020204030204" pitchFamily="34" charset="0"/>
                <a:cs typeface="Gotham"/>
              </a:rPr>
              <a:t>Posicionamentos e opiniões divergentes entre trabalhadores (as) e chefias são habituais, tanto em ambientes competitivos como naqueles baseados na participação dos (as) trabalhadores (as).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rgbClr val="000000"/>
                </a:solidFill>
                <a:effectLst/>
                <a:latin typeface="Overpass Bold"/>
                <a:ea typeface="Calibri" panose="020F0502020204030204" pitchFamily="34" charset="0"/>
                <a:cs typeface="Gotham"/>
              </a:rPr>
              <a:t>O </a:t>
            </a:r>
            <a:r>
              <a:rPr lang="pt-BR" sz="2400" b="1" dirty="0">
                <a:solidFill>
                  <a:srgbClr val="000000"/>
                </a:solidFill>
                <a:effectLst/>
                <a:latin typeface="Overpass Bold"/>
                <a:ea typeface="Calibri" panose="020F0502020204030204" pitchFamily="34" charset="0"/>
                <a:cs typeface="Gotham"/>
              </a:rPr>
              <a:t>conflito </a:t>
            </a:r>
            <a:r>
              <a:rPr lang="pt-BR" sz="2400" dirty="0">
                <a:solidFill>
                  <a:srgbClr val="000000"/>
                </a:solidFill>
                <a:effectLst/>
                <a:latin typeface="Overpass Bold"/>
                <a:ea typeface="Calibri" panose="020F0502020204030204" pitchFamily="34" charset="0"/>
                <a:cs typeface="Gotham"/>
              </a:rPr>
              <a:t>pode ser definido como um embate decorrente de diferentes culturas profissionais, visões de mundo (valores) divergentes, de tensões resultantes de reivindicações, de disputas de poder, de recursos escassos, entre outros. 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400" dirty="0">
                <a:effectLst/>
                <a:latin typeface="Overpass Bold"/>
                <a:ea typeface="Calibri" panose="020F0502020204030204" pitchFamily="34" charset="0"/>
                <a:cs typeface="Times New Roman" panose="02020603050405020304" pitchFamily="18" charset="0"/>
              </a:rPr>
              <a:t>O conflito faz parte das rotinas familiares, sociais e de trabalho. </a:t>
            </a:r>
          </a:p>
        </p:txBody>
      </p:sp>
      <p:pic>
        <p:nvPicPr>
          <p:cNvPr id="9" name="Imagem 8" descr="Jogador de futebol&#10;&#10;Descrição gerada automaticamente">
            <a:extLst>
              <a:ext uri="{FF2B5EF4-FFF2-40B4-BE49-F238E27FC236}">
                <a16:creationId xmlns:a16="http://schemas.microsoft.com/office/drawing/2014/main" id="{109FF4AE-5310-43F1-ABC2-54E8E7A6C1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2707" y="4010213"/>
            <a:ext cx="13424658" cy="382810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59554" y="258885"/>
            <a:ext cx="8302125" cy="1369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350"/>
              </a:lnSpc>
              <a:buNone/>
            </a:pPr>
            <a:r>
              <a:rPr lang="en-US" sz="40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Outras Formas de Violência no Trabalho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148538" y="1789625"/>
            <a:ext cx="8754302" cy="1127265"/>
          </a:xfrm>
          <a:prstGeom prst="roundRect">
            <a:avLst>
              <a:gd name="adj" fmla="val 7204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359554" y="1901282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Etarismo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359554" y="2296150"/>
            <a:ext cx="7155894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Discriminação por idade, afetando principalmente pessoas mais velhas.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153562" y="3021750"/>
            <a:ext cx="8754301" cy="1278255"/>
          </a:xfrm>
          <a:prstGeom prst="roundRect">
            <a:avLst>
              <a:gd name="adj" fmla="val 5653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59554" y="3115530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en-US" sz="215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Capacitismo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347327" y="3550903"/>
            <a:ext cx="8356724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Preconceito contra pessoas com deficiência, desvalorizando sua autonomia e capacidade.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48538" y="4487412"/>
            <a:ext cx="8749278" cy="1058945"/>
          </a:xfrm>
          <a:prstGeom prst="roundRect">
            <a:avLst>
              <a:gd name="adj" fmla="val 5653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347327" y="4590402"/>
            <a:ext cx="3871436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pt-BR" sz="2150" b="1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LGBTQIA+fobia </a:t>
            </a:r>
            <a:endParaRPr lang="pt-BR" sz="2150"/>
          </a:p>
        </p:txBody>
      </p:sp>
      <p:sp>
        <p:nvSpPr>
          <p:cNvPr id="12" name="Text 9"/>
          <p:cNvSpPr/>
          <p:nvPr/>
        </p:nvSpPr>
        <p:spPr>
          <a:xfrm>
            <a:off x="347327" y="5025870"/>
            <a:ext cx="8286327" cy="425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en-US" sz="17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Violências contra pessoas LGBTQIA+ e negras, incluindo insultos e discriminação.</a:t>
            </a:r>
            <a:endParaRPr lang="en-US" sz="1700" dirty="0"/>
          </a:p>
        </p:txBody>
      </p:sp>
      <p:sp>
        <p:nvSpPr>
          <p:cNvPr id="14" name="Shape 1">
            <a:extLst>
              <a:ext uri="{FF2B5EF4-FFF2-40B4-BE49-F238E27FC236}">
                <a16:creationId xmlns:a16="http://schemas.microsoft.com/office/drawing/2014/main" id="{0F15357E-2C9C-4C50-A70C-F3E6C7E0AFC0}"/>
              </a:ext>
            </a:extLst>
          </p:cNvPr>
          <p:cNvSpPr/>
          <p:nvPr/>
        </p:nvSpPr>
        <p:spPr>
          <a:xfrm>
            <a:off x="158585" y="5690435"/>
            <a:ext cx="8749278" cy="1058945"/>
          </a:xfrm>
          <a:prstGeom prst="roundRect">
            <a:avLst>
              <a:gd name="adj" fmla="val 7204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2">
            <a:extLst>
              <a:ext uri="{FF2B5EF4-FFF2-40B4-BE49-F238E27FC236}">
                <a16:creationId xmlns:a16="http://schemas.microsoft.com/office/drawing/2014/main" id="{65C2F802-69EE-45E5-B107-06606E97B76B}"/>
              </a:ext>
            </a:extLst>
          </p:cNvPr>
          <p:cNvSpPr/>
          <p:nvPr/>
        </p:nvSpPr>
        <p:spPr>
          <a:xfrm>
            <a:off x="359554" y="5773292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pt-BR" sz="2150" b="1">
                <a:solidFill>
                  <a:srgbClr val="3B4E4E"/>
                </a:solidFill>
                <a:latin typeface="Syne Bold" pitchFamily="34" charset="0"/>
                <a:ea typeface="Syne Bold" pitchFamily="34" charset="-122"/>
              </a:rPr>
              <a:t>Racismo</a:t>
            </a:r>
            <a:endParaRPr lang="pt-BR" sz="2150"/>
          </a:p>
        </p:txBody>
      </p:sp>
      <p:sp>
        <p:nvSpPr>
          <p:cNvPr id="16" name="Text 3">
            <a:extLst>
              <a:ext uri="{FF2B5EF4-FFF2-40B4-BE49-F238E27FC236}">
                <a16:creationId xmlns:a16="http://schemas.microsoft.com/office/drawing/2014/main" id="{C43F1134-23E4-4A09-A8F2-1FD9BAF3AF31}"/>
              </a:ext>
            </a:extLst>
          </p:cNvPr>
          <p:cNvSpPr/>
          <p:nvPr/>
        </p:nvSpPr>
        <p:spPr>
          <a:xfrm>
            <a:off x="359554" y="6267464"/>
            <a:ext cx="8193439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pt-BR" sz="170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Discriminação racial, violência contra pessoas por conta da sua cor de pele.</a:t>
            </a:r>
            <a:endParaRPr lang="pt-BR" sz="1700"/>
          </a:p>
        </p:txBody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0A195BD8-DC1E-4FBA-AD36-DE58DA4E18AF}"/>
              </a:ext>
            </a:extLst>
          </p:cNvPr>
          <p:cNvSpPr/>
          <p:nvPr/>
        </p:nvSpPr>
        <p:spPr>
          <a:xfrm>
            <a:off x="148538" y="6903844"/>
            <a:ext cx="8749278" cy="1058945"/>
          </a:xfrm>
          <a:prstGeom prst="roundRect">
            <a:avLst>
              <a:gd name="adj" fmla="val 7204"/>
            </a:avLst>
          </a:prstGeom>
          <a:solidFill>
            <a:srgbClr val="DDEEE6"/>
          </a:solidFill>
          <a:ln w="7620">
            <a:solidFill>
              <a:srgbClr val="C3D4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2">
            <a:extLst>
              <a:ext uri="{FF2B5EF4-FFF2-40B4-BE49-F238E27FC236}">
                <a16:creationId xmlns:a16="http://schemas.microsoft.com/office/drawing/2014/main" id="{4C901196-9BC4-4E3D-AFD1-91E6EDA89CF3}"/>
              </a:ext>
            </a:extLst>
          </p:cNvPr>
          <p:cNvSpPr/>
          <p:nvPr/>
        </p:nvSpPr>
        <p:spPr>
          <a:xfrm>
            <a:off x="359554" y="7024140"/>
            <a:ext cx="2740343" cy="342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650"/>
              </a:lnSpc>
              <a:buNone/>
            </a:pPr>
            <a:r>
              <a:rPr lang="pt-BR" sz="2150" b="1">
                <a:solidFill>
                  <a:srgbClr val="3B4E4E"/>
                </a:solidFill>
                <a:latin typeface="Syne Bold" pitchFamily="34" charset="0"/>
                <a:ea typeface="Syne Bold" pitchFamily="34" charset="-122"/>
              </a:rPr>
              <a:t>Xenofobia</a:t>
            </a:r>
            <a:endParaRPr lang="pt-BR" sz="2150"/>
          </a:p>
        </p:txBody>
      </p:sp>
      <p:sp>
        <p:nvSpPr>
          <p:cNvPr id="19" name="Text 3">
            <a:extLst>
              <a:ext uri="{FF2B5EF4-FFF2-40B4-BE49-F238E27FC236}">
                <a16:creationId xmlns:a16="http://schemas.microsoft.com/office/drawing/2014/main" id="{95F6D7E9-5030-428C-ABF7-1F13FAD1A59C}"/>
              </a:ext>
            </a:extLst>
          </p:cNvPr>
          <p:cNvSpPr/>
          <p:nvPr/>
        </p:nvSpPr>
        <p:spPr>
          <a:xfrm>
            <a:off x="359554" y="7486979"/>
            <a:ext cx="8193439" cy="3506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pt-BR" sz="170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Preconceito contra pessoas de outras regiões ou estrageiros.</a:t>
            </a:r>
            <a:endParaRPr lang="pt-BR" sz="17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2586" y="613317"/>
            <a:ext cx="8313785" cy="11127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O que </a:t>
            </a:r>
            <a:r>
              <a:rPr lang="en-US" sz="5400" b="1" dirty="0" err="1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fazer</a:t>
            </a:r>
            <a:r>
              <a:rPr lang="en-US" sz="54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?</a:t>
            </a:r>
            <a:endParaRPr lang="en-US" sz="5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ED0EE6E-5477-44B7-A021-D6BD4225A6BF}"/>
              </a:ext>
            </a:extLst>
          </p:cNvPr>
          <p:cNvSpPr txBox="1"/>
          <p:nvPr/>
        </p:nvSpPr>
        <p:spPr>
          <a:xfrm>
            <a:off x="452176" y="2132130"/>
            <a:ext cx="13695903" cy="5163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b="1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- Não se submeter à violência</a:t>
            </a: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Existem alternativas para enfrentar essas situações e deixe claro que você não aceitou o assédio ou desrespeito.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b="1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- Documentação</a:t>
            </a: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Anotar todos os detalhes da situação (data, hora, nome do agressor, conteúdo da conversa, testemunhas etc.).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Coletar provas como bilhetes, e-mails, áudios, vídeos ou prints de redes sociais que possam evidenciar o comportamento abusivo.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b="1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- Evitar confrontos sem testemunhas</a:t>
            </a: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Sempre que possível, evitar conversas com o agressor sem a presença de outras pessoas.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b="1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- Guardar cópias de provas</a:t>
            </a: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Manter cópias de toda documentação que comprove a violência sofrida.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b="1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- Dar visibilidade ao problema</a:t>
            </a: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  <a:tabLst>
                <a:tab pos="4572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Procurar ajuda de colegas que testemunharam o caso.</a:t>
            </a:r>
            <a:endParaRPr lang="pt-BR" b="1" dirty="0">
              <a:effectLst/>
              <a:latin typeface="Overpass Bold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pt-BR" b="1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-Buscar apoio</a:t>
            </a: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pt-BR" dirty="0">
                <a:effectLst/>
                <a:latin typeface="Overpass Bold"/>
                <a:ea typeface="Times New Roman" panose="02020603050405020304" pitchFamily="18" charset="0"/>
                <a:cs typeface="Times New Roman" panose="02020603050405020304" pitchFamily="18" charset="0"/>
              </a:rPr>
              <a:t>Apoiar-se em familiares, amigos e profissionais, pois a solidariedade é crucial para manter a autoestima e confiança da vítima .</a:t>
            </a:r>
            <a:endParaRPr lang="pt-BR" dirty="0">
              <a:effectLst/>
              <a:latin typeface="Overpass Bold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 descr="Forma&#10;&#10;Descrição gerada automaticamente com confiança baixa">
            <a:extLst>
              <a:ext uri="{FF2B5EF4-FFF2-40B4-BE49-F238E27FC236}">
                <a16:creationId xmlns:a16="http://schemas.microsoft.com/office/drawing/2014/main" id="{04C1B924-B16F-4855-A8C7-9D9DA00207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125700" y="100360"/>
            <a:ext cx="3187441" cy="489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14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849749"/>
            <a:ext cx="7415927" cy="2314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Prevenção e Enfrentamento na Fiocruz</a:t>
            </a:r>
            <a:endParaRPr lang="en-US" sz="4850" dirty="0"/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27F3DAB4-7A9C-4B30-8DB3-8AF0BAC448A3}"/>
              </a:ext>
            </a:extLst>
          </p:cNvPr>
          <p:cNvGrpSpPr/>
          <p:nvPr/>
        </p:nvGrpSpPr>
        <p:grpSpPr>
          <a:xfrm>
            <a:off x="663070" y="3022163"/>
            <a:ext cx="7415927" cy="1323975"/>
            <a:chOff x="864037" y="3812262"/>
            <a:chExt cx="7415927" cy="1323975"/>
          </a:xfrm>
        </p:grpSpPr>
        <p:sp>
          <p:nvSpPr>
            <p:cNvPr id="4" name="Shape 1"/>
            <p:cNvSpPr/>
            <p:nvPr/>
          </p:nvSpPr>
          <p:spPr>
            <a:xfrm>
              <a:off x="864037" y="3812262"/>
              <a:ext cx="431959" cy="431959"/>
            </a:xfrm>
            <a:prstGeom prst="roundRect">
              <a:avLst>
                <a:gd name="adj" fmla="val 24005"/>
              </a:avLst>
            </a:prstGeom>
            <a:solidFill>
              <a:srgbClr val="DDEEE6"/>
            </a:solidFill>
            <a:ln w="15240">
              <a:solidFill>
                <a:srgbClr val="C3D4CC"/>
              </a:solidFill>
              <a:prstDash val="soli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Text 2"/>
            <p:cNvSpPr/>
            <p:nvPr/>
          </p:nvSpPr>
          <p:spPr>
            <a:xfrm>
              <a:off x="1542812" y="3812262"/>
              <a:ext cx="3086100" cy="38576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3000"/>
                </a:lnSpc>
                <a:buNone/>
              </a:pPr>
              <a:r>
                <a:rPr lang="en-US" sz="2400" b="1" dirty="0">
                  <a:solidFill>
                    <a:srgbClr val="3B4E4E"/>
                  </a:solidFill>
                  <a:latin typeface="Syne Bold" pitchFamily="34" charset="0"/>
                  <a:ea typeface="Syne Bold" pitchFamily="34" charset="-122"/>
                  <a:cs typeface="Syne Bold" pitchFamily="34" charset="-120"/>
                </a:rPr>
                <a:t>Tolerância Zero</a:t>
              </a:r>
              <a:endParaRPr lang="en-US" sz="24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1542812" y="4346138"/>
              <a:ext cx="6737152" cy="79009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>
                <a:lnSpc>
                  <a:spcPts val="3100"/>
                </a:lnSpc>
                <a:buNone/>
              </a:pPr>
              <a:r>
                <a:rPr lang="en-US" sz="19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A Fiocruz tem postura de tolerância zero contra qualquer tipo de violência no trabalho.</a:t>
              </a:r>
              <a:endParaRPr lang="en-US" sz="1900" dirty="0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618D533D-46C8-4BB2-AB1F-4FA0D2EE992D}"/>
              </a:ext>
            </a:extLst>
          </p:cNvPr>
          <p:cNvGrpSpPr/>
          <p:nvPr/>
        </p:nvGrpSpPr>
        <p:grpSpPr>
          <a:xfrm>
            <a:off x="663070" y="4720828"/>
            <a:ext cx="7415927" cy="1719024"/>
            <a:chOff x="864037" y="5660708"/>
            <a:chExt cx="7415927" cy="1719024"/>
          </a:xfrm>
        </p:grpSpPr>
        <p:sp>
          <p:nvSpPr>
            <p:cNvPr id="7" name="Shape 4"/>
            <p:cNvSpPr/>
            <p:nvPr/>
          </p:nvSpPr>
          <p:spPr>
            <a:xfrm>
              <a:off x="864037" y="5660708"/>
              <a:ext cx="431959" cy="431959"/>
            </a:xfrm>
            <a:prstGeom prst="roundRect">
              <a:avLst>
                <a:gd name="adj" fmla="val 24005"/>
              </a:avLst>
            </a:prstGeom>
            <a:solidFill>
              <a:srgbClr val="DDEEE6"/>
            </a:solidFill>
            <a:ln w="15240">
              <a:solidFill>
                <a:srgbClr val="C3D4CC"/>
              </a:solidFill>
              <a:prstDash val="solid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 5"/>
            <p:cNvSpPr/>
            <p:nvPr/>
          </p:nvSpPr>
          <p:spPr>
            <a:xfrm>
              <a:off x="1542812" y="5660708"/>
              <a:ext cx="3086100" cy="385763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>
                <a:lnSpc>
                  <a:spcPts val="3000"/>
                </a:lnSpc>
                <a:buNone/>
              </a:pPr>
              <a:r>
                <a:rPr lang="en-US" sz="2400" b="1" dirty="0">
                  <a:solidFill>
                    <a:srgbClr val="3B4E4E"/>
                  </a:solidFill>
                  <a:latin typeface="Syne Bold" pitchFamily="34" charset="0"/>
                  <a:ea typeface="Syne Bold" pitchFamily="34" charset="-122"/>
                  <a:cs typeface="Syne Bold" pitchFamily="34" charset="-120"/>
                </a:rPr>
                <a:t>Canais de Apoio</a:t>
              </a:r>
              <a:endParaRPr lang="en-US" sz="24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1542812" y="6194584"/>
              <a:ext cx="6737152" cy="11851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just">
                <a:lnSpc>
                  <a:spcPts val="3100"/>
                </a:lnSpc>
                <a:buNone/>
              </a:pPr>
              <a:r>
                <a:rPr lang="pt-BR" sz="19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A instituição oferece mecanismos de denúncia e apoio às vítimas, como o Centro de Apoio ao Discente (CAD), Comitê Pró-Equidade de Gênero e Raça ou o </a:t>
              </a:r>
              <a:r>
                <a:rPr lang="pt-BR" sz="20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Centro de Saúde do Trabalhador(CST)</a:t>
              </a:r>
              <a:r>
                <a:rPr lang="pt-BR" sz="1900" dirty="0">
                  <a:solidFill>
                    <a:srgbClr val="3B4E4E"/>
                  </a:solidFill>
                  <a:latin typeface="Overpass Light" pitchFamily="34" charset="0"/>
                  <a:ea typeface="Overpass Light" pitchFamily="34" charset="-122"/>
                  <a:cs typeface="Overpass Light" pitchFamily="34" charset="-120"/>
                </a:rPr>
                <a:t> . Na Ensp você pode procurar a ATEC, o SGT ou o preposto da sua empresa.</a:t>
              </a:r>
              <a:endParaRPr lang="pt-BR" sz="1900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</TotalTime>
  <Words>1084</Words>
  <Application>Microsoft Office PowerPoint</Application>
  <PresentationFormat>Personalizar</PresentationFormat>
  <Paragraphs>121</Paragraphs>
  <Slides>19</Slides>
  <Notes>19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6" baseType="lpstr">
      <vt:lpstr>Courier New</vt:lpstr>
      <vt:lpstr>Syne Bold</vt:lpstr>
      <vt:lpstr>Overpass Light</vt:lpstr>
      <vt:lpstr>Arial</vt:lpstr>
      <vt:lpstr>Overpass Bold</vt:lpstr>
      <vt:lpstr>Wingdings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SEAC/ENSP</cp:lastModifiedBy>
  <cp:revision>15</cp:revision>
  <dcterms:created xsi:type="dcterms:W3CDTF">2024-10-30T14:55:51Z</dcterms:created>
  <dcterms:modified xsi:type="dcterms:W3CDTF">2024-11-06T12:25:56Z</dcterms:modified>
</cp:coreProperties>
</file>